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6" r:id="rId9"/>
    <p:sldId id="265" r:id="rId10"/>
    <p:sldId id="267" r:id="rId11"/>
    <p:sldId id="268" r:id="rId12"/>
    <p:sldId id="264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B5FEF56-B323-4677-8008-02F9D655E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777DE7E5-83F7-43E2-901A-56EA8B346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897E675-C77C-437A-84B9-2B505659C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C3A0AEC-561A-4E26-8D3B-3174CC668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D9339FB-981C-4843-A357-ABF7213A3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1933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580BB3A-C79E-4753-AF3E-8400F2CF2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D5D15915-F08B-491E-8243-C0C167E52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C440522-1798-4E37-A479-CE681F545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0B2FAFF-0020-4956-9435-BEF38A90A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3103F0D-5FA2-4837-B9CA-E0079D53A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44028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48DA8198-AFFB-4C9E-9EDE-9A4E4C8F0F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93FE48A5-A797-4D46-86B6-34280EF97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03AD94A-6E60-425F-A62F-CA9E4D6BE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205B887-ACE6-4D11-BACE-1FBD9615A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DD29B70-F6C0-47E4-8A70-EC9F4203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0712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37180D0-E91A-4493-8F42-C174F4F88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53962CE-9027-493E-BCDC-A02AB51B6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FD545B0-D5E0-4441-983E-DF9ED3969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FEA7095-0DEF-4FD4-975A-EBE444BCE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38A3D2AA-A622-459E-8026-8C2939676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9276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7932DC4-029B-4AF4-B3BC-9EDD1313A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FDC65879-5A64-4B27-B113-18B8303AE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A49EAE2-E876-4DE6-9C49-65F4A036C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8083170-F62C-42F4-813E-1262B5F30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43C7A8B-4A8A-4F7B-9E02-C2B8D03E0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47976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B390A8C-59DB-4DD5-AB1A-2DE42E31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3B37498-DF39-4002-87D6-F4D5901D27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E0911648-47C8-482D-A80E-200E614A7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6AA4446D-459F-4053-B397-6F8753FAA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DFF72A4-09B7-4306-BC25-CEE41696E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63A91DD1-3407-4372-816F-0CE1240AF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365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79B9503-56AE-40CF-8006-FB1675D4B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68A189F-6FB5-448C-8108-E78404F49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6B61E2FF-CF5C-4F3B-850B-819774B76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BC9B3D9C-0BA0-40A7-BBA3-67308149FD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9AFC63CB-6877-486E-93A2-03479FE1D4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35505E4E-71E3-4571-A924-23B135D41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9A211793-5AAF-4009-9D08-0A7E9B993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808DFD62-91A9-4CC1-8A19-6A7D9396B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7176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04A6615-3DE1-46C7-8FA8-CFF58DD2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1EF5CC5D-9219-4370-BE53-0AA4B3FB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69821393-85CC-4B0E-B21F-21CC0959B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E28B95AB-0F60-4308-B62B-D6EEDE94A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1124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617BDC3A-BC74-4B5A-873E-C697869BE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34DDFAF3-C05F-4B53-A03C-28BDEE86E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40E478DA-B24E-40BB-912C-05003D94C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2210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A4CEDE8-711D-48C2-AA88-09931B233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B0F86C3-A617-448F-9ACF-B158E9093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DDCB7537-9E3D-44AB-81CF-D3AD2DD7B1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11712684-2384-43EF-A4A9-83C4602FC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0BD5256B-994B-4B94-9CE5-728B0D6DE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DEF5D9EE-0E2B-49D6-9390-3617E044A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912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7E3BB2-C3A7-460C-93BE-FA167043A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915F3EC6-E273-496E-90A3-91190E0DD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D7A4A657-12AF-4203-A57C-5C4ED2546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F74E426-7F0C-4DE7-B33C-2FC52DBE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D2E5D5FE-B2F9-43F5-849F-4F98D4B95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686E4DE7-B906-4322-AFC8-77EC8FED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5788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D96B5B63-5559-45E7-B618-0491ABBDE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15F08A76-6144-41D8-889F-A906DB981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E633F4B-B1B4-4604-B47C-174B3D702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E7DCA78-1B05-4DF9-A914-20D0802D34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0E657604-E868-4D47-AAC1-496BE958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4820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poradnikprzedsiebiorcy.pl/-wypadek-przy-pracy" TargetMode="External"/><Relationship Id="rId3" Type="http://schemas.openxmlformats.org/officeDocument/2006/relationships/hyperlink" Target="https://poradnikprzedsiebiorcy.pl/-jaka-jest-odpowiedzialnosc-pracownika-w-miejscu-pracy" TargetMode="External"/><Relationship Id="rId7" Type="http://schemas.openxmlformats.org/officeDocument/2006/relationships/hyperlink" Target="https://www.prawo.pl/kadry/definicja-wypadku-przy-pracy,272871.html" TargetMode="External"/><Relationship Id="rId2" Type="http://schemas.openxmlformats.org/officeDocument/2006/relationships/hyperlink" Target="http://isap.sejm.gov.pl/isap.nsf/download.xsp/WDU19740240141/U/D19740141Lj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raca.pl/poradniki/rynek-pracy/wypadek-przy-pracy-a-swiadczenia_pr-1883.html" TargetMode="External"/><Relationship Id="rId11" Type="http://schemas.openxmlformats.org/officeDocument/2006/relationships/image" Target="../media/image15.jpeg"/><Relationship Id="rId5" Type="http://schemas.openxmlformats.org/officeDocument/2006/relationships/hyperlink" Target="http://isap.sejm.gov.pl/isap.nsf/download.xsp/WDU20021991673/U/D20021673Lj.pdf" TargetMode="External"/><Relationship Id="rId10" Type="http://schemas.openxmlformats.org/officeDocument/2006/relationships/hyperlink" Target="https://www.zus.pl/swiadczenia/zasilki/zasilek-chorobowy/z-ubezpieczenia-wypadkowego-z-tytulu-wypadku-przy-pracy-albo-choroby-zawodowej-" TargetMode="External"/><Relationship Id="rId4" Type="http://schemas.openxmlformats.org/officeDocument/2006/relationships/hyperlink" Target="https://www.rp.pl/artykul/857742-Jak-i-kiedy-pracownik-pokrywa-wyrzadzone-pracodawcy-straty.html" TargetMode="External"/><Relationship Id="rId9" Type="http://schemas.openxmlformats.org/officeDocument/2006/relationships/hyperlink" Target="https://poradnikpracownika.pl/-jakie-konsekwencje-poniesie-niepunktualny-pracownik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58615"/>
          </a:xfrm>
        </p:spPr>
        <p:txBody>
          <a:bodyPr>
            <a:normAutofit/>
          </a:bodyPr>
          <a:lstStyle/>
          <a:p>
            <a:r>
              <a:rPr lang="pl-PL" sz="3600" dirty="0"/>
              <a:t>ANALIZA PRAWNA PRZYPADKU – </a:t>
            </a:r>
            <a:br>
              <a:rPr lang="pl-PL" sz="3600" dirty="0"/>
            </a:br>
            <a:r>
              <a:rPr lang="pl-PL" sz="3600" dirty="0"/>
              <a:t>„TO NIE BYŁ NAJSZCZĘŚLIWSZY DZIEŃ W PRACY…” 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643192" cy="17526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WEB QUEST JEST PRZEZNACZONY </a:t>
            </a:r>
          </a:p>
          <a:p>
            <a:r>
              <a:rPr lang="pl-PL" dirty="0">
                <a:solidFill>
                  <a:schemeClr val="tx1"/>
                </a:solidFill>
              </a:rPr>
              <a:t>DLA KLAS SZKOŁY POLICEALNEJ O KIERUNKU ADMINISTRACYJNYM</a:t>
            </a:r>
          </a:p>
          <a:p>
            <a:endParaRPr lang="pl-PL" dirty="0"/>
          </a:p>
        </p:txBody>
      </p:sp>
      <p:pic>
        <p:nvPicPr>
          <p:cNvPr id="28674" name="Picture 2" descr="RIO. Prawo nie może działać wstecz - Prawo i finan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9584" y="268226"/>
            <a:ext cx="3744416" cy="20624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8678" name="Picture 6" descr="Polski Związek Działkowców - Praw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4975952"/>
            <a:ext cx="1619672" cy="18820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EOG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548680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Odpowiedzi na pytania przygotujcie w następujący sposób: </a:t>
            </a:r>
          </a:p>
          <a:p>
            <a:pPr>
              <a:buFontTx/>
              <a:buChar char="-"/>
            </a:pPr>
            <a:r>
              <a:rPr lang="pl-PL" dirty="0"/>
              <a:t>Zawartość merytoryczna (odpowiedź)</a:t>
            </a:r>
          </a:p>
          <a:p>
            <a:pPr>
              <a:buFontTx/>
              <a:buChar char="-"/>
            </a:pPr>
            <a:r>
              <a:rPr lang="pl-PL" dirty="0"/>
              <a:t>Dokładna podstawa prawna (art., ustawa)</a:t>
            </a:r>
          </a:p>
          <a:p>
            <a:pPr>
              <a:buFontTx/>
              <a:buChar char="-"/>
            </a:pPr>
            <a:r>
              <a:rPr lang="pl-PL" dirty="0"/>
              <a:t>Wasze uzasadnienie wyboru (związek/podobieństwo sytuacji Karola z zapisem ustawy)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19458" name="Picture 2" descr="praca grupowa | Biznespl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"/>
            <a:ext cx="1979712" cy="1984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Biznesowa Prezentacja: Mówca Przed Widzami I Cel Ikoną Ilustracji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941168"/>
            <a:ext cx="2462244" cy="1772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45638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Po zakończeniu zadania zaprezentujcie jego efekty na forum klasy. </a:t>
            </a:r>
          </a:p>
          <a:p>
            <a:pPr algn="just"/>
            <a:r>
              <a:rPr lang="pl-PL" dirty="0"/>
              <a:t>Porównajcie między grupami, czy proponujecie te same rozwiązania, czy się różnią. </a:t>
            </a:r>
          </a:p>
          <a:p>
            <a:pPr algn="just"/>
            <a:r>
              <a:rPr lang="pl-PL" dirty="0"/>
              <a:t>Zastanówcie się i wspólnie wskażcie, które elementy zadania były dla Was najtrudniejsze do wykonania, a które najłatwiejsze i dlaczego?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>
                <a:hlinkClick r:id="rId2"/>
              </a:rPr>
              <a:t>http://isap.sejm.gov.pl/isap.nsf/download.xsp/WDU19740240141/U/D19740141Lj.pdf</a:t>
            </a:r>
            <a:endParaRPr lang="pl-PL" dirty="0"/>
          </a:p>
          <a:p>
            <a:pPr>
              <a:buNone/>
            </a:pPr>
            <a:r>
              <a:rPr lang="pl-PL" dirty="0"/>
              <a:t>Dział IV, Dział V, Dział X.</a:t>
            </a:r>
          </a:p>
          <a:p>
            <a:r>
              <a:rPr lang="pl-PL" dirty="0">
                <a:hlinkClick r:id="rId3"/>
              </a:rPr>
              <a:t>https://poradnikprzedsiebiorcy.pl/-jaka-jest-odpowiedzialnosc-pracownika-w-miejscu-pracy</a:t>
            </a:r>
            <a:endParaRPr lang="pl-PL" dirty="0"/>
          </a:p>
          <a:p>
            <a:r>
              <a:rPr lang="pl-PL" dirty="0">
                <a:hlinkClick r:id="rId4"/>
              </a:rPr>
              <a:t>https://www.rp.pl/artykul/857742-Jak-i-kiedy-pracownik-pokrywa-wyrzadzone-pracodawcy-straty.html</a:t>
            </a:r>
            <a:endParaRPr lang="pl-PL" dirty="0"/>
          </a:p>
          <a:p>
            <a:r>
              <a:rPr lang="pl-PL" dirty="0">
                <a:hlinkClick r:id="rId5"/>
              </a:rPr>
              <a:t>http://isap.sejm.gov.pl/isap.nsf/download.xsp/WDU20021991673/U/D20021673Lj.pdf</a:t>
            </a:r>
            <a:endParaRPr lang="pl-PL" dirty="0"/>
          </a:p>
          <a:p>
            <a:r>
              <a:rPr lang="pl-PL" dirty="0">
                <a:hlinkClick r:id="rId6"/>
              </a:rPr>
              <a:t>https://www.praca.pl/poradniki/rynek-pracy/wypadek-przy-pracy-a-swiadczenia_pr-1883.html</a:t>
            </a:r>
            <a:endParaRPr lang="pl-PL" dirty="0"/>
          </a:p>
          <a:p>
            <a:r>
              <a:rPr lang="pl-PL" dirty="0">
                <a:hlinkClick r:id="rId7"/>
              </a:rPr>
              <a:t>https://</a:t>
            </a:r>
            <a:r>
              <a:rPr lang="pl-PL" dirty="0" smtClean="0">
                <a:hlinkClick r:id="rId7"/>
              </a:rPr>
              <a:t>www.prawo.pl/kadry/definicja-wypadku-przy-pracy,272871.html</a:t>
            </a:r>
            <a:endParaRPr lang="pl-PL" dirty="0" smtClean="0"/>
          </a:p>
          <a:p>
            <a:r>
              <a:rPr lang="pl-PL" dirty="0" smtClean="0">
                <a:hlinkClick r:id="rId8"/>
              </a:rPr>
              <a:t>https://poradnikprzedsiebiorcy.pl/-</a:t>
            </a:r>
            <a:r>
              <a:rPr lang="pl-PL" dirty="0" smtClean="0">
                <a:hlinkClick r:id="rId8"/>
              </a:rPr>
              <a:t>wypadek-przy-pracy</a:t>
            </a:r>
            <a:endParaRPr lang="pl-PL" dirty="0" smtClean="0"/>
          </a:p>
          <a:p>
            <a:r>
              <a:rPr lang="pl-PL" dirty="0" smtClean="0">
                <a:hlinkClick r:id="rId9"/>
              </a:rPr>
              <a:t>https://poradnikpracownika.pl/-</a:t>
            </a:r>
            <a:r>
              <a:rPr lang="pl-PL" dirty="0" smtClean="0">
                <a:hlinkClick r:id="rId9"/>
              </a:rPr>
              <a:t>jakie-konsekwencje-poniesie-niepunktualny-pracownik</a:t>
            </a:r>
            <a:endParaRPr lang="pl-PL" dirty="0" smtClean="0"/>
          </a:p>
          <a:p>
            <a:r>
              <a:rPr lang="pl-PL" dirty="0" smtClean="0">
                <a:hlinkClick r:id="rId10"/>
              </a:rPr>
              <a:t>https://</a:t>
            </a:r>
            <a:r>
              <a:rPr lang="pl-PL" dirty="0" smtClean="0">
                <a:hlinkClick r:id="rId10"/>
              </a:rPr>
              <a:t>www.zus.pl/swiadczenia/zasilki/zasilek-chorobowy/z-ubezpieczenia-wypadkowego-z-tytulu-wypadku-przy-pracy-albo-choroby-zawodowej-</a:t>
            </a: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4" name="Picture 4" descr="Prawo Pracy Warszawa - buczynskagrazyna.pl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372200" y="116632"/>
            <a:ext cx="2475496" cy="16561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936104"/>
          </a:xfrm>
        </p:spPr>
        <p:txBody>
          <a:bodyPr>
            <a:normAutofit/>
          </a:bodyPr>
          <a:lstStyle/>
          <a:p>
            <a:r>
              <a:rPr lang="pl-PL" sz="3600" dirty="0"/>
              <a:t>Ewaluacja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988164"/>
          <a:ext cx="9144000" cy="5834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5836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Analiza pytania </a:t>
                      </a:r>
                      <a:r>
                        <a:rPr lang="pl-PL" sz="1600" baseline="0" dirty="0"/>
                        <a:t>nr 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Analiza pytania </a:t>
                      </a:r>
                      <a:r>
                        <a:rPr lang="pl-PL" sz="1600" baseline="0" dirty="0"/>
                        <a:t>nr 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Analiza pytania </a:t>
                      </a:r>
                      <a:r>
                        <a:rPr lang="pl-PL" sz="1600" baseline="0" dirty="0"/>
                        <a:t>nr 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Analiza pytania </a:t>
                      </a:r>
                      <a:r>
                        <a:rPr lang="pl-PL" sz="1600" baseline="0" dirty="0"/>
                        <a:t>nr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 </a:t>
                      </a: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Zaangażowanie w pracę grupy,</a:t>
                      </a:r>
                      <a:r>
                        <a:rPr lang="pl-PL" sz="1600" baseline="0" dirty="0"/>
                        <a:t> </a:t>
                      </a:r>
                      <a:r>
                        <a:rPr lang="pl-PL" sz="1600" dirty="0"/>
                        <a:t>trafność uwag i wniosków.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Słabe</a:t>
                      </a:r>
                      <a:r>
                        <a:rPr lang="pl-PL" sz="1600" baseline="0" dirty="0"/>
                        <a:t> zaangażowanie, brak trafnych uwag i wniosków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Duże zaangażowanie, kilka trafnych uwag i wniosków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Bardzo duże zaangażowanie, trafne uwagi i wnioski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OSIR Krosno Odrzańskie - Jesienne piłkarskie postęp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76672"/>
            <a:ext cx="2843808" cy="244567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979712" y="2996952"/>
          <a:ext cx="61206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&gt;10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niedostateczny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dopuszczający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12- 16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18-22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24-28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bardzo 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celujący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72" y="260648"/>
            <a:ext cx="2307558" cy="15395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dirty="0"/>
              <a:t>Jakie korzyści osiągnęliście z realizacji tego projektu?</a:t>
            </a:r>
          </a:p>
          <a:p>
            <a:pPr lvl="0">
              <a:buAutoNum type="arabicPeriod"/>
            </a:pPr>
            <a:r>
              <a:rPr lang="pl-PL" dirty="0"/>
              <a:t>Mogliście w praktyce zastosować Waszą wiedzę i umiejętności analizy prawnej przepisów. </a:t>
            </a:r>
          </a:p>
          <a:p>
            <a:pPr lvl="0">
              <a:buAutoNum type="arabicPeriod"/>
            </a:pPr>
            <a:r>
              <a:rPr lang="pl-PL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dirty="0"/>
              <a:t>Uczyliście się trudnej sztuki współpracy w grupie.</a:t>
            </a:r>
          </a:p>
          <a:p>
            <a:pPr lvl="0">
              <a:buAutoNum type="arabicPeriod"/>
            </a:pPr>
            <a:r>
              <a:rPr lang="pl-PL" dirty="0"/>
              <a:t>Mogliście Waszą pracę zaprezentować na forum klasy i podzielić się swoją wiedzą i umiejętnościami.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9144000" cy="25336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Image result for kreslena 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002925"/>
            <a:ext cx="1547664" cy="18550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 </a:t>
            </a:r>
            <a:r>
              <a:rPr lang="pl-PL" dirty="0"/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/>
              <a:t>Nauczyciel  powinien dokładnie przeanalizować treści wspólnie z uczniami, aż do momentu ich zrozumienia przez uczniów. Powinien jednak bardziej służyć im pomocą, radą, wyjaśnieniami, a nie gotowymi rozwiązaniami. Taka metoda będzie dobrą formą  wdrażania umiejętności </a:t>
            </a:r>
            <a:r>
              <a:rPr lang="pl-PL"/>
              <a:t>samodzielnego poszukiwania.</a:t>
            </a:r>
            <a:endParaRPr lang="pl-PL" dirty="0"/>
          </a:p>
          <a:p>
            <a:pPr>
              <a:spcBef>
                <a:spcPts val="475"/>
              </a:spcBef>
              <a:spcAft>
                <a:spcPts val="600"/>
              </a:spcAft>
            </a:pPr>
            <a:r>
              <a:rPr lang="pl-PL" dirty="0"/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8E03021-6D56-491D-9BA6-DA4288FB7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9675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49654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6848" cy="1143000"/>
          </a:xfrm>
        </p:spPr>
        <p:txBody>
          <a:bodyPr>
            <a:normAutofit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43924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Na pewno w swojej niedalekiej już przyszłości podejmiecie pracę zawodową we własnym przedsiębiorstwie lub jako pracownicy etatowi. Warto wiedzieć, jakie zdarzenia mogą przytrafić się w pozornie zwyczajny dzień pracy…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A ze wszystkimi sytuacjami trzeba sobie poradzić, najlepiej w zgodzie z prawem.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Warto więc dowiedzieć się jak rozwiązywać niektóre codzienne problemy i nietypowe sytuacje w miejscu pracy. </a:t>
            </a:r>
            <a:endParaRPr lang="pl-PL" dirty="0"/>
          </a:p>
        </p:txBody>
      </p:sp>
      <p:pic>
        <p:nvPicPr>
          <p:cNvPr id="27650" name="Picture 2" descr="Prawo Pracy - SSW Pragmatic Solu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1944216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Specjalnie dla Was przygotowałam zadanie, które pomoże Wam spojrzeć „inaczej”, bo z prawnego punktu widzenia na niektóre losowe sytuacje, jakie mogą się przydarzyć każdemu z Was w miejscu pracy. </a:t>
            </a:r>
          </a:p>
          <a:p>
            <a:pPr algn="just">
              <a:buNone/>
            </a:pPr>
            <a:r>
              <a:rPr lang="pl-PL" dirty="0"/>
              <a:t>Zapoznajcie się z Karolem i jego chyba nienajlepszym dniem w pracy…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Zaczynamy!</a:t>
            </a:r>
          </a:p>
        </p:txBody>
      </p:sp>
      <p:pic>
        <p:nvPicPr>
          <p:cNvPr id="14338" name="Picture 2" descr="Start Illustrations and Clipart. 151,794 Start royalty free ..."/>
          <p:cNvPicPr>
            <a:picLocks noChangeAspect="1" noChangeArrowheads="1"/>
          </p:cNvPicPr>
          <p:nvPr/>
        </p:nvPicPr>
        <p:blipFill>
          <a:blip r:embed="rId2" cstate="print"/>
          <a:srcRect b="10832"/>
          <a:stretch>
            <a:fillRect/>
          </a:stretch>
        </p:blipFill>
        <p:spPr bwMode="auto">
          <a:xfrm>
            <a:off x="6660232" y="4941168"/>
            <a:ext cx="2286000" cy="165618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16832"/>
            <a:ext cx="7772400" cy="44387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Karol obudził się dzisiaj o 8.00 rano. Nie byłoby w tym nic dziwnego, gdyby nie fakt, że to poniedziałek i od godziny powinien być w pracy!!! Zerwał się pospiesznie i nawet nie jedząc już śniadania wyruszył w kierunku swojej pracy. Na szczęście sama droga zajmowała mu około 10 minut, ponieważ    Karol pracuje w pobliskiej przetwórni owoców i warzyw.</a:t>
            </a:r>
          </a:p>
        </p:txBody>
      </p:sp>
      <p:pic>
        <p:nvPicPr>
          <p:cNvPr id="25602" name="Picture 2" descr="Vektorstock - Männer, überrascht, to, verschlafen. Stock-Clipart ..."/>
          <p:cNvPicPr>
            <a:picLocks noChangeAspect="1" noChangeArrowheads="1"/>
          </p:cNvPicPr>
          <p:nvPr/>
        </p:nvPicPr>
        <p:blipFill>
          <a:blip r:embed="rId2" cstate="print"/>
          <a:srcRect b="4195"/>
          <a:stretch>
            <a:fillRect/>
          </a:stretch>
        </p:blipFill>
        <p:spPr bwMode="auto">
          <a:xfrm>
            <a:off x="7147408" y="1"/>
            <a:ext cx="1996591" cy="18448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783560"/>
            <a:ext cx="8003232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Na miejscu okazało się, że jego spóźnienie zauważył niestety szef, który właśnie kończył poranny obchód w przetwórni. </a:t>
            </a:r>
          </a:p>
          <a:p>
            <a:pPr algn="just">
              <a:buNone/>
            </a:pPr>
            <a:r>
              <a:rPr lang="pl-PL" dirty="0">
                <a:solidFill>
                  <a:srgbClr val="FF0000"/>
                </a:solidFill>
              </a:rPr>
              <a:t>1. Jaki rodzaj odpowiedzialności poniesie Karol za spóźnienie do pracy i jakie mogą być konsekwencje prawne?</a:t>
            </a:r>
          </a:p>
          <a:p>
            <a:pPr algn="just">
              <a:buNone/>
            </a:pPr>
            <a:r>
              <a:rPr lang="pl-PL" dirty="0"/>
              <a:t>Karol nie miał nic na swoje usprawiedliwienie, no… chyba że wczorajszą imprezę ze znajomymi… Przeprosił więc tylko za spóźnienie i pospiesznie udał się na swoje stanowisko pracy. </a:t>
            </a:r>
          </a:p>
        </p:txBody>
      </p:sp>
      <p:pic>
        <p:nvPicPr>
          <p:cNvPr id="26630" name="Picture 6" descr="Angry boss screaming 2. Illustration of the angry boss pointing ..."/>
          <p:cNvPicPr>
            <a:picLocks noChangeAspect="1" noChangeArrowheads="1"/>
          </p:cNvPicPr>
          <p:nvPr/>
        </p:nvPicPr>
        <p:blipFill>
          <a:blip r:embed="rId2" cstate="print"/>
          <a:srcRect r="7017"/>
          <a:stretch>
            <a:fillRect/>
          </a:stretch>
        </p:blipFill>
        <p:spPr bwMode="auto">
          <a:xfrm>
            <a:off x="3635896" y="188640"/>
            <a:ext cx="1656184" cy="1704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632" name="Picture 8" descr="Chowaj głowę w piasek - Przewodnik złego managera cz.2 - Optimhum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88640"/>
            <a:ext cx="2160240" cy="16876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Codziennym zadaniem Karola w pracy jest odbiór z taśmy produkcyjnej gotowych słoików z dżemami i wywiezienie ich do magazynu. W tym celu Karol posługuje się wózkiem widłowym. </a:t>
            </a:r>
          </a:p>
          <a:p>
            <a:pPr algn="just">
              <a:buNone/>
            </a:pPr>
            <a:r>
              <a:rPr lang="pl-PL" dirty="0"/>
              <a:t>Dzisiaj Karol pracował bardzo roztargniony i w ogromnym pośpiechu.  Odbierając gotową partię produktu Karol przez przypadek uderzył wózkiem w maszynę, uszkadzając ją. Dodatkowo z palety spadły słoiki z dżemem i prawie wszystkie się rozbiły.  </a:t>
            </a:r>
          </a:p>
          <a:p>
            <a:pPr algn="just">
              <a:buNone/>
            </a:pPr>
            <a:r>
              <a:rPr lang="pl-PL" dirty="0">
                <a:solidFill>
                  <a:srgbClr val="FF0000"/>
                </a:solidFill>
              </a:rPr>
              <a:t>2. Czy pracodawca może żądać od Karola odpowiedzialności jedynie za uszkodzoną maszynę, czy może również żądać odpowiedzialności za słoiki z dżemem, które zostałyby sprzedane, ale przez uszkodzenie nie będą?</a:t>
            </a:r>
          </a:p>
        </p:txBody>
      </p:sp>
      <p:pic>
        <p:nvPicPr>
          <p:cNvPr id="24578" name="Picture 2" descr="Obraz wózka widłowego - obrazy przemysłu i logistyki, ilustracje ..."/>
          <p:cNvPicPr>
            <a:picLocks noChangeAspect="1" noChangeArrowheads="1"/>
          </p:cNvPicPr>
          <p:nvPr/>
        </p:nvPicPr>
        <p:blipFill>
          <a:blip r:embed="rId2" cstate="print"/>
          <a:srcRect t="9980" b="10020"/>
          <a:stretch>
            <a:fillRect/>
          </a:stretch>
        </p:blipFill>
        <p:spPr bwMode="auto">
          <a:xfrm>
            <a:off x="5940152" y="188640"/>
            <a:ext cx="2520280" cy="15121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268760"/>
            <a:ext cx="7772400" cy="518457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l-PL" sz="2000" dirty="0"/>
              <a:t>Karol już miał ochotę wrócić do domu i zamknąć się przed całym światem, ale do końca dnia pracy pozostało jeszcze 2 godziny. Na manewry wózkiem widłowym jakoś na dziś odeszła mu ochota. Poszedł więc do magazynu poukładać palety, które wcześniej przewiózł. </a:t>
            </a:r>
          </a:p>
          <a:p>
            <a:pPr algn="just">
              <a:buNone/>
            </a:pPr>
            <a:r>
              <a:rPr lang="pl-PL" sz="2000" dirty="0"/>
              <a:t>Już kończył swoją pracę, kiedy ostatnia paleta zaklinowała się na najwyższym poziomie. Trzeba było wyjść po drabinie, żeby ją dopchnąć w stelażu.  Karol zrobił więc co trzeba i schodził już zadowolony z drabiny odliczając ostatnie minuty pracy, kiedy nagle poślizgnął się na mokrym szczebelku drabiny. Pewnie przeniósł na butach  trochę rozlanego dżemu z rozbitych słoików…! Karol upadł  jak długi na betonowe podłoże magazynu… Teraz  czuł ból w nodze i szum w głowie. </a:t>
            </a:r>
          </a:p>
          <a:p>
            <a:pPr algn="just">
              <a:buNone/>
            </a:pPr>
            <a:r>
              <a:rPr lang="pl-PL" sz="2000" dirty="0"/>
              <a:t>Na szczęście kolega widział całe zdarzenie i szybko zareagował.</a:t>
            </a:r>
          </a:p>
          <a:p>
            <a:pPr algn="just">
              <a:buNone/>
            </a:pPr>
            <a:r>
              <a:rPr lang="pl-PL" sz="2000" dirty="0">
                <a:solidFill>
                  <a:srgbClr val="FF0000"/>
                </a:solidFill>
              </a:rPr>
              <a:t>3. Jak zgodnie z prawem nazywa się zaistniała sytuacja w miejscu pracy i jakie są obowiązki pracodawcy w tej sytuacji? </a:t>
            </a:r>
          </a:p>
          <a:p>
            <a:pPr algn="just">
              <a:buNone/>
            </a:pPr>
            <a:r>
              <a:rPr lang="pl-PL" sz="2000" dirty="0"/>
              <a:t> </a:t>
            </a:r>
          </a:p>
        </p:txBody>
      </p:sp>
      <p:pic>
        <p:nvPicPr>
          <p:cNvPr id="23554" name="Picture 2" descr="Pracownik, zmniejszający, drabina składana. Chodząc, od ..."/>
          <p:cNvPicPr>
            <a:picLocks noChangeAspect="1" noChangeArrowheads="1"/>
          </p:cNvPicPr>
          <p:nvPr/>
        </p:nvPicPr>
        <p:blipFill>
          <a:blip r:embed="rId2" cstate="print"/>
          <a:srcRect b="6906"/>
          <a:stretch>
            <a:fillRect/>
          </a:stretch>
        </p:blipFill>
        <p:spPr bwMode="auto">
          <a:xfrm>
            <a:off x="7596336" y="0"/>
            <a:ext cx="1547664" cy="13959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3225552" cy="914400"/>
          </a:xfrm>
        </p:spPr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783560"/>
            <a:ext cx="5745832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W rezultacie okazało się, że Karol zwichnął prawą nogę w kostce i doznał lekkiego wstrząśnienia mózgu. No i… trzy tygodnie zwolnienia lekarskiego… </a:t>
            </a:r>
          </a:p>
          <a:p>
            <a:pPr algn="just">
              <a:buNone/>
            </a:pPr>
            <a:r>
              <a:rPr lang="pl-PL" dirty="0">
                <a:solidFill>
                  <a:srgbClr val="FF0000"/>
                </a:solidFill>
              </a:rPr>
              <a:t>4. W jakiej wysokości z podstawy wymiaru przysługuje zasiłek chorobowy za czas niezdolności do pracy z tytułu wypadku przy pracy?</a:t>
            </a:r>
          </a:p>
          <a:p>
            <a:pPr algn="just">
              <a:buNone/>
            </a:pPr>
            <a:r>
              <a:rPr lang="pl-PL" dirty="0"/>
              <a:t>Pomóżmy Karolowi odpowiedzieć na nurtujące go pytania …</a:t>
            </a:r>
          </a:p>
        </p:txBody>
      </p:sp>
      <p:pic>
        <p:nvPicPr>
          <p:cNvPr id="20482" name="Picture 2" descr="Mężczyzna z złamaną nogą ilustracja wektor. Ilustracja złożonej z ..."/>
          <p:cNvPicPr>
            <a:picLocks noChangeAspect="1" noChangeArrowheads="1"/>
          </p:cNvPicPr>
          <p:nvPr/>
        </p:nvPicPr>
        <p:blipFill>
          <a:blip r:embed="rId2" cstate="print"/>
          <a:srcRect l="7141" r="10734"/>
          <a:stretch>
            <a:fillRect/>
          </a:stretch>
        </p:blipFill>
        <p:spPr bwMode="auto">
          <a:xfrm>
            <a:off x="7020272" y="548680"/>
            <a:ext cx="1656184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Waszym zadaniem jest analiza zdarzeń Karola w na podstawie przepisów prawa oraz przygotowanie rozwiązań prawnych na każde postawione w tekście pytanie. </a:t>
            </a:r>
          </a:p>
          <a:p>
            <a:pPr algn="just"/>
            <a:r>
              <a:rPr lang="pl-PL" dirty="0"/>
              <a:t>Przepisy prawne oraz ich interpretacje odszukajcie we wskazanych przeze mnie źródłach internetowych.</a:t>
            </a:r>
          </a:p>
          <a:p>
            <a:pPr algn="just"/>
            <a:r>
              <a:rPr lang="pl-PL" dirty="0"/>
              <a:t>Zadanie wykonajcie w trzyosobowych grupach.</a:t>
            </a:r>
          </a:p>
          <a:p>
            <a:pPr algn="just"/>
            <a:r>
              <a:rPr lang="pl-PL" dirty="0"/>
              <a:t>Pracę w grupach zorganizujcie według własnego pomysłu.</a:t>
            </a:r>
          </a:p>
          <a:p>
            <a:pPr marL="514350" indent="-514350" algn="just">
              <a:buAutoNum type="arabicPeriod"/>
            </a:pPr>
            <a:endParaRPr lang="pl-PL" dirty="0"/>
          </a:p>
        </p:txBody>
      </p:sp>
      <p:pic>
        <p:nvPicPr>
          <p:cNvPr id="25602" name="Picture 2" descr="Il Rebirthing - Sei sicuro di saper respirare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0"/>
            <a:ext cx="2627784" cy="15567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</TotalTime>
  <Words>1088</Words>
  <Application>Microsoft Office PowerPoint</Application>
  <PresentationFormat>Pokaz na ekranie (4:3)</PresentationFormat>
  <Paragraphs>120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Motyw pakietu Office</vt:lpstr>
      <vt:lpstr>ANALIZA PRAWNA PRZYPADKU –  „TO NIE BYŁ NAJSZCZĘŚLIWSZY DZIEŃ W PRACY…”  </vt:lpstr>
      <vt:lpstr>WPROWADZENIE</vt:lpstr>
      <vt:lpstr>WPROWADZENIE</vt:lpstr>
      <vt:lpstr>ZADANIE </vt:lpstr>
      <vt:lpstr>ZADANIE </vt:lpstr>
      <vt:lpstr>ZADANIE </vt:lpstr>
      <vt:lpstr>ZADANIE </vt:lpstr>
      <vt:lpstr>ZADANIE </vt:lpstr>
      <vt:lpstr>ZADANIE </vt:lpstr>
      <vt:lpstr>PROCES</vt:lpstr>
      <vt:lpstr>PROCES</vt:lpstr>
      <vt:lpstr>ŹRÓDŁA</vt:lpstr>
      <vt:lpstr>Ewaluacja</vt:lpstr>
      <vt:lpstr>Ewaluacja</vt:lpstr>
      <vt:lpstr>KONKLUZJE I WNIOSKI</vt:lpstr>
      <vt:lpstr>Slajd 16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PRAWNA PRZYPADKU  </dc:title>
  <dc:creator>HP</dc:creator>
  <cp:lastModifiedBy>Konrad1</cp:lastModifiedBy>
  <cp:revision>15</cp:revision>
  <dcterms:created xsi:type="dcterms:W3CDTF">2020-07-31T11:06:10Z</dcterms:created>
  <dcterms:modified xsi:type="dcterms:W3CDTF">2021-08-27T06:32:14Z</dcterms:modified>
</cp:coreProperties>
</file>